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27"/>
  </p:notesMasterIdLst>
  <p:sldIdLst>
    <p:sldId id="277" r:id="rId2"/>
    <p:sldId id="256" r:id="rId3"/>
    <p:sldId id="257" r:id="rId4"/>
    <p:sldId id="259" r:id="rId5"/>
    <p:sldId id="260" r:id="rId6"/>
    <p:sldId id="262" r:id="rId7"/>
    <p:sldId id="264" r:id="rId8"/>
    <p:sldId id="258" r:id="rId9"/>
    <p:sldId id="261" r:id="rId10"/>
    <p:sldId id="263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5" r:id="rId19"/>
    <p:sldId id="276" r:id="rId20"/>
    <p:sldId id="278" r:id="rId21"/>
    <p:sldId id="280" r:id="rId22"/>
    <p:sldId id="281" r:id="rId23"/>
    <p:sldId id="279" r:id="rId24"/>
    <p:sldId id="265" r:id="rId25"/>
    <p:sldId id="273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388" autoAdjust="0"/>
    <p:restoredTop sz="94660"/>
  </p:normalViewPr>
  <p:slideViewPr>
    <p:cSldViewPr>
      <p:cViewPr varScale="1">
        <p:scale>
          <a:sx n="88" d="100"/>
          <a:sy n="88" d="100"/>
        </p:scale>
        <p:origin x="-102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69B3E8-144F-4A1A-AEFD-8416C4F62BFB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6DE6F2-59DC-464A-9893-A484F0E6B96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A46B0-0E2A-44F2-A470-5100ACF4835B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F78D0E3-8A43-4074-88CC-827FBA7D6C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A46B0-0E2A-44F2-A470-5100ACF4835B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8D0E3-8A43-4074-88CC-827FBA7D6C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A46B0-0E2A-44F2-A470-5100ACF4835B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8D0E3-8A43-4074-88CC-827FBA7D6C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A46B0-0E2A-44F2-A470-5100ACF4835B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F78D0E3-8A43-4074-88CC-827FBA7D6C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A46B0-0E2A-44F2-A470-5100ACF4835B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8D0E3-8A43-4074-88CC-827FBA7D6C0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A46B0-0E2A-44F2-A470-5100ACF4835B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8D0E3-8A43-4074-88CC-827FBA7D6C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A46B0-0E2A-44F2-A470-5100ACF4835B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F78D0E3-8A43-4074-88CC-827FBA7D6C0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A46B0-0E2A-44F2-A470-5100ACF4835B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8D0E3-8A43-4074-88CC-827FBA7D6C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A46B0-0E2A-44F2-A470-5100ACF4835B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8D0E3-8A43-4074-88CC-827FBA7D6C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A46B0-0E2A-44F2-A470-5100ACF4835B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8D0E3-8A43-4074-88CC-827FBA7D6C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A46B0-0E2A-44F2-A470-5100ACF4835B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8D0E3-8A43-4074-88CC-827FBA7D6C0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E2A46B0-0E2A-44F2-A470-5100ACF4835B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F78D0E3-8A43-4074-88CC-827FBA7D6C0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13" Type="http://schemas.openxmlformats.org/officeDocument/2006/relationships/slide" Target="slide13.xml"/><Relationship Id="rId18" Type="http://schemas.openxmlformats.org/officeDocument/2006/relationships/slide" Target="slide20.xml"/><Relationship Id="rId26" Type="http://schemas.openxmlformats.org/officeDocument/2006/relationships/image" Target="../media/image6.gif"/><Relationship Id="rId3" Type="http://schemas.openxmlformats.org/officeDocument/2006/relationships/slide" Target="slide7.xml"/><Relationship Id="rId21" Type="http://schemas.openxmlformats.org/officeDocument/2006/relationships/slide" Target="slide22.xml"/><Relationship Id="rId7" Type="http://schemas.openxmlformats.org/officeDocument/2006/relationships/slide" Target="slide5.xml"/><Relationship Id="rId12" Type="http://schemas.openxmlformats.org/officeDocument/2006/relationships/slide" Target="slide12.xml"/><Relationship Id="rId17" Type="http://schemas.openxmlformats.org/officeDocument/2006/relationships/slide" Target="slide15.xml"/><Relationship Id="rId25" Type="http://schemas.openxmlformats.org/officeDocument/2006/relationships/image" Target="../media/image5.gif"/><Relationship Id="rId2" Type="http://schemas.openxmlformats.org/officeDocument/2006/relationships/slideLayout" Target="../slideLayouts/slideLayout7.xml"/><Relationship Id="rId16" Type="http://schemas.openxmlformats.org/officeDocument/2006/relationships/slide" Target="slide17.xml"/><Relationship Id="rId20" Type="http://schemas.openxmlformats.org/officeDocument/2006/relationships/slide" Target="slide21.xml"/><Relationship Id="rId1" Type="http://schemas.openxmlformats.org/officeDocument/2006/relationships/audio" Target="file:///C:\Documents%20and%20Settings\&#1053;&#1072;&#1090;&#1072;&#1083;&#1100;&#1103;%20&#1048;&#1075;&#1086;&#1088;&#1077;&#1074;&#1085;&#1072;\&#1056;&#1072;&#1073;&#1086;&#1095;&#1080;&#1081;%20&#1089;&#1090;&#1086;&#1083;\&#1082;&#1086;&#1085;&#1082;&#1091;&#1088;&#1089;&#1099;\&#1052;&#1091;&#1083;&#1100;&#1090;&#1080;&#1084;&#1077;&#1076;&#1080;&#1081;&#1085;&#1099;&#1081;%20&#1091;&#1088;&#1086;&#1082;\svoya_igra.mp3" TargetMode="External"/><Relationship Id="rId6" Type="http://schemas.openxmlformats.org/officeDocument/2006/relationships/slide" Target="slide4.xml"/><Relationship Id="rId11" Type="http://schemas.openxmlformats.org/officeDocument/2006/relationships/slide" Target="slide11.xml"/><Relationship Id="rId24" Type="http://schemas.openxmlformats.org/officeDocument/2006/relationships/image" Target="../media/image4.gif"/><Relationship Id="rId5" Type="http://schemas.openxmlformats.org/officeDocument/2006/relationships/slide" Target="slide3.xml"/><Relationship Id="rId15" Type="http://schemas.openxmlformats.org/officeDocument/2006/relationships/slide" Target="slide14.xml"/><Relationship Id="rId23" Type="http://schemas.openxmlformats.org/officeDocument/2006/relationships/image" Target="../media/image3.png"/><Relationship Id="rId10" Type="http://schemas.openxmlformats.org/officeDocument/2006/relationships/slide" Target="slide10.xml"/><Relationship Id="rId19" Type="http://schemas.openxmlformats.org/officeDocument/2006/relationships/slide" Target="slide19.xml"/><Relationship Id="rId4" Type="http://schemas.openxmlformats.org/officeDocument/2006/relationships/slide" Target="slide6.xml"/><Relationship Id="rId9" Type="http://schemas.openxmlformats.org/officeDocument/2006/relationships/slide" Target="slide9.xml"/><Relationship Id="rId14" Type="http://schemas.openxmlformats.org/officeDocument/2006/relationships/slide" Target="slide16.xml"/><Relationship Id="rId22" Type="http://schemas.openxmlformats.org/officeDocument/2006/relationships/slide" Target="slide18.xml"/><Relationship Id="rId27" Type="http://schemas.openxmlformats.org/officeDocument/2006/relationships/image" Target="../media/image7.gi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school-collection.edu.ru/catalog/res/e7dbfcd6-a31d-48f7-9de2-3b89a5d76261/view/" TargetMode="External"/><Relationship Id="rId13" Type="http://schemas.openxmlformats.org/officeDocument/2006/relationships/hyperlink" Target="http://upload.wikimedia.org/wikipedia/commons/thumb/7/7f/Athena-Lower_Gardens_of_Peterhof.jpg/250px-Athena-Lower_Gardens_of_Peterhof.jpg" TargetMode="External"/><Relationship Id="rId18" Type="http://schemas.openxmlformats.org/officeDocument/2006/relationships/hyperlink" Target="http://school-collection.edu.ru/catalog/res/1f07a475-1066-4e7d-8765-a615fbf78331/view/" TargetMode="External"/><Relationship Id="rId3" Type="http://schemas.openxmlformats.org/officeDocument/2006/relationships/hyperlink" Target="http://mptron.com/data/mp3/20012011/svoya_igra.mp3" TargetMode="External"/><Relationship Id="rId7" Type="http://schemas.openxmlformats.org/officeDocument/2006/relationships/hyperlink" Target="http://school-collection.edu.ru/catalog/res/846d7bf6-f432-475f-a66b-75a2e918b1de/view/" TargetMode="External"/><Relationship Id="rId12" Type="http://schemas.openxmlformats.org/officeDocument/2006/relationships/hyperlink" Target="http://upload.wikimedia.org/wikipedia/commons/thumb/f/f6/Pergamonmuseum_Ishtartor_05.jpg/220px-Pergamonmuseum_Ishtartor_05.jpg" TargetMode="External"/><Relationship Id="rId17" Type="http://schemas.openxmlformats.org/officeDocument/2006/relationships/hyperlink" Target="http://school-collection.edu.ru/catalog/res/89d25540-93d7-4a8a-9b10-66fab3f2dee0/view/" TargetMode="External"/><Relationship Id="rId2" Type="http://schemas.openxmlformats.org/officeDocument/2006/relationships/hyperlink" Target="http://www.sgi72.izmeri.edusite.ru/p112aa1.html" TargetMode="External"/><Relationship Id="rId16" Type="http://schemas.openxmlformats.org/officeDocument/2006/relationships/hyperlink" Target="http://upload.wikimedia.org/wikipedia/commons/thumb/c/c6/Startans_monument1_evlahos.jpg/300px-Startans_monument1_evlahos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school-collection.edu.ru/catalog/res/332fe32b-8271-4ed0-a789-d0ec3ebb3bfa/view/" TargetMode="External"/><Relationship Id="rId11" Type="http://schemas.openxmlformats.org/officeDocument/2006/relationships/hyperlink" Target="http://upload.wikimedia.org/wikipedia/commons/thumb/6/69/Sales_contract_Shuruppak_Louvre_AO3760.jpg/250px-Sales_contract_Shuruppak_Louvre_AO3760.jpg" TargetMode="External"/><Relationship Id="rId5" Type="http://schemas.openxmlformats.org/officeDocument/2006/relationships/hyperlink" Target="http://upload.wikimedia.org/wikipedia/commons/thumb/a/a0/EdmonshamDSCF6957.jpg/220px-EdmonshamDSCF6957.jpg" TargetMode="External"/><Relationship Id="rId15" Type="http://schemas.openxmlformats.org/officeDocument/2006/relationships/hyperlink" Target="http://school-collection.edu.ru/catalog/res/0ee13d7a-3259-44bf-8b60-71c2a8d92387/view/" TargetMode="External"/><Relationship Id="rId10" Type="http://schemas.openxmlformats.org/officeDocument/2006/relationships/hyperlink" Target="http://commons.wikimedia.org/wiki/File:Buddha_Bodhgaya.JPG?uselang=ru" TargetMode="External"/><Relationship Id="rId4" Type="http://schemas.openxmlformats.org/officeDocument/2006/relationships/hyperlink" Target="http://upload.wikimedia.org/wikipedia/commons/thumb/7/7c/Protobifaz-Guelmim-Es_Semara.jpg/220px-Protobifaz-Guelmim-Es_Semara.jpg" TargetMode="External"/><Relationship Id="rId9" Type="http://schemas.openxmlformats.org/officeDocument/2006/relationships/hyperlink" Target="http://school-collection.edu.ru/catalog/res/e2f5ab31-384f-4ba3-896f-da3b5d557cdd/view/" TargetMode="External"/><Relationship Id="rId14" Type="http://schemas.openxmlformats.org/officeDocument/2006/relationships/hyperlink" Target="http://upload.wikimedia.org/wikipedia/commons/thumb/d/d3/Herodotus_Massimo_Inv124478.jpg/200px-Herodotus_Massimo_Inv124478.jpg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school-collection.edu.ru/catalog/res/ae607de3-991a-4b44-b7c0-080d7356d362/view/" TargetMode="External"/><Relationship Id="rId7" Type="http://schemas.openxmlformats.org/officeDocument/2006/relationships/hyperlink" Target="http://school-collection.edu.ru/catalog/res/87d4f39c-a48d-4a5b-a9b7-5ba2c1bea149/view/" TargetMode="External"/><Relationship Id="rId2" Type="http://schemas.openxmlformats.org/officeDocument/2006/relationships/hyperlink" Target="http://school-collection.edu.ru/catalog/res/bb202c03-8c16-4d6e-9cf7-e95df91a6293/view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encrypted-tbn3.gstatic.com/images?q=tbn:ANd9GcQcdxUEAS8NyeQDPBpjNWC6azQHpkt6tjIElEVTYvVK8Udzxoah6g" TargetMode="External"/><Relationship Id="rId5" Type="http://schemas.openxmlformats.org/officeDocument/2006/relationships/hyperlink" Target="http://school-collection.edu.ru/catalog/res/20ef85a9-1923-4e78-ab42-dce6dbf54076/view/" TargetMode="External"/><Relationship Id="rId4" Type="http://schemas.openxmlformats.org/officeDocument/2006/relationships/hyperlink" Target="http://upload.wikimedia.org/wikipedia/commons/thumb/d/dc/HannibalTheCarthaginian.jpg/250px-HannibalTheCarthaginian.jp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1" y="428604"/>
            <a:ext cx="8715436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Краевой конкурс «МУЛЬТИМЕДИЙНЫЙ</a:t>
            </a:r>
          </a:p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УРОК»</a:t>
            </a:r>
            <a:endParaRPr lang="ru-RU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28662" y="2428868"/>
            <a:ext cx="6823727" cy="255454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Повторительно-обобщающий</a:t>
            </a:r>
          </a:p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урок по истории </a:t>
            </a:r>
          </a:p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Древнего мира.</a:t>
            </a:r>
          </a:p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Своя игра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1968" y="5786454"/>
            <a:ext cx="45720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Иванова Н.В., учитель истории МБОУ гимназии №92 г. </a:t>
            </a:r>
            <a:r>
              <a:rPr lang="ru-RU" b="1" cap="all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Кранодара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26" y="548680"/>
            <a:ext cx="3286148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475656" y="5013176"/>
            <a:ext cx="65253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Одна из 3-х мировых религий, получившая название по имени её основателя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трелка влево 4">
            <a:hlinkClick r:id="rId3" action="ppaction://hlinksldjump"/>
          </p:cNvPr>
          <p:cNvSpPr/>
          <p:nvPr/>
        </p:nvSpPr>
        <p:spPr>
          <a:xfrm>
            <a:off x="8215338" y="6286520"/>
            <a:ext cx="785818" cy="43204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620688"/>
            <a:ext cx="3600400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899592" y="4221088"/>
            <a:ext cx="702999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Наиболее ранняя из известных систем письма. Форму письма во многом определил писчий материал - глиняная табличка, на которой, пока глина ещё мягкая, деревянной палочкой для письма или заострённым тростником выдавливали знаки; отсюда и «клинообразные» штрихи.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трелка влево 4">
            <a:hlinkClick r:id="rId3" action="ppaction://hlinksldjump"/>
          </p:cNvPr>
          <p:cNvSpPr/>
          <p:nvPr/>
        </p:nvSpPr>
        <p:spPr>
          <a:xfrm>
            <a:off x="8143900" y="6215082"/>
            <a:ext cx="785818" cy="43204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upload.wikimedia.org/wikipedia/commons/thumb/f/f6/Pergamonmuseum_Ishtartor_05.jpg/220px-Pergamonmuseum_Ishtartor_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285728"/>
            <a:ext cx="3857652" cy="450059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000100" y="5429264"/>
            <a:ext cx="67866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Восьмые ворота внутреннего города в Вавилоне. Построены в 575 г. до н.э. по приказу царя Навуходоносора в северной части города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трелка влево 4">
            <a:hlinkClick r:id="rId3" action="ppaction://hlinksldjump"/>
          </p:cNvPr>
          <p:cNvSpPr/>
          <p:nvPr/>
        </p:nvSpPr>
        <p:spPr>
          <a:xfrm>
            <a:off x="8001024" y="6215082"/>
            <a:ext cx="785818" cy="43204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thena-Lower Gardens of Peterho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285728"/>
            <a:ext cx="3286148" cy="485778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85786" y="5572140"/>
            <a:ext cx="7143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Древнегреческая богиня. Её изображали в образе величественной девы, чаще всего в доспехах и с оружием, а также с совой – символом мудрости.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трелка влево 3">
            <a:hlinkClick r:id="rId3" action="ppaction://hlinksldjump"/>
          </p:cNvPr>
          <p:cNvSpPr/>
          <p:nvPr/>
        </p:nvSpPr>
        <p:spPr>
          <a:xfrm>
            <a:off x="8215338" y="6286520"/>
            <a:ext cx="785818" cy="43204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erodotus Massimo Inv12447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285728"/>
            <a:ext cx="3429024" cy="435771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214414" y="4929198"/>
            <a:ext cx="657229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Древнегреческий историк, автор первого полномасштабного исторического трактата — «Истории», — описывающего греко-персидские войны и обычаи многих современных ему народов. Его считают «отцом» истории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трелка влево 3">
            <a:hlinkClick r:id="rId3" action="ppaction://hlinksldjump"/>
          </p:cNvPr>
          <p:cNvSpPr/>
          <p:nvPr/>
        </p:nvSpPr>
        <p:spPr>
          <a:xfrm>
            <a:off x="8215338" y="6286520"/>
            <a:ext cx="785818" cy="43204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files.school-collection.edu.ru/dlrstore/0ee13d7a-3259-44bf-8b60-71c2a8d92387/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785794"/>
            <a:ext cx="2928958" cy="3071834"/>
          </a:xfrm>
          <a:prstGeom prst="rect">
            <a:avLst/>
          </a:prstGeom>
          <a:noFill/>
        </p:spPr>
      </p:pic>
      <p:pic>
        <p:nvPicPr>
          <p:cNvPr id="28676" name="Picture 4" descr="Startans monument1 evlaho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785794"/>
            <a:ext cx="4000528" cy="307183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071538" y="4714884"/>
            <a:ext cx="75009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Одно из сражений греко-персидских войн, в котором свою доблесть проявили 300 спартанцев во главе с царем Леонидом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лево 5">
            <a:hlinkClick r:id="rId4" action="ppaction://hlinksldjump"/>
          </p:cNvPr>
          <p:cNvSpPr/>
          <p:nvPr/>
        </p:nvSpPr>
        <p:spPr>
          <a:xfrm>
            <a:off x="8215338" y="6286520"/>
            <a:ext cx="785818" cy="43204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files.school-collection.edu.ru/dlrstore/89d25540-93d7-4a8a-9b10-66fab3f2dee0/3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0"/>
            <a:ext cx="3505200" cy="471488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785918" y="5357826"/>
            <a:ext cx="55721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Самая известная статуя греческого скульптора Мирона, жившего и творившего в 5 в. до н.э.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трелка влево 3">
            <a:hlinkClick r:id="rId3" action="ppaction://hlinksldjump"/>
          </p:cNvPr>
          <p:cNvSpPr/>
          <p:nvPr/>
        </p:nvSpPr>
        <p:spPr>
          <a:xfrm>
            <a:off x="8143900" y="6286520"/>
            <a:ext cx="785818" cy="43204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files.school-collection.edu.ru/dlrstore/1f07a475-1066-4e7d-8765-a615fbf78331/4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357166"/>
            <a:ext cx="4286280" cy="500063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071670" y="5715016"/>
            <a:ext cx="51435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Назовите виды спорта, которые входили в пятиборье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трелка влево 3">
            <a:hlinkClick r:id="rId3" action="ppaction://hlinksldjump"/>
          </p:cNvPr>
          <p:cNvSpPr/>
          <p:nvPr/>
        </p:nvSpPr>
        <p:spPr>
          <a:xfrm>
            <a:off x="8143900" y="6286520"/>
            <a:ext cx="785818" cy="43204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iles.school-collection.edu.ru/dlrstore/bb202c03-8c16-4d6e-9cf7-e95df91a6293/9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214290"/>
            <a:ext cx="7762876" cy="521497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142976" y="5786454"/>
            <a:ext cx="70723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Эта дорога стала родоначальницей знаменитых римских дорог.  Их прокладывали везде, где проходили римские войска.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трелка влево 4">
            <a:hlinkClick r:id="rId3" action="ppaction://hlinksldjump"/>
          </p:cNvPr>
          <p:cNvSpPr/>
          <p:nvPr/>
        </p:nvSpPr>
        <p:spPr>
          <a:xfrm>
            <a:off x="8215338" y="6215082"/>
            <a:ext cx="785818" cy="43204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files.school-collection.edu.ru/dlrstore/ae607de3-991a-4b44-b7c0-080d7356d362/9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14290"/>
            <a:ext cx="5762612" cy="4857784"/>
          </a:xfrm>
          <a:prstGeom prst="rect">
            <a:avLst/>
          </a:prstGeom>
          <a:noFill/>
        </p:spPr>
      </p:pic>
      <p:pic>
        <p:nvPicPr>
          <p:cNvPr id="34820" name="Picture 4" descr="HannibalTheCarthaginia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7950" y="571480"/>
            <a:ext cx="2381250" cy="3124201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71472" y="5286388"/>
            <a:ext cx="72866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Знаменитый карфагенский полководец, совершивший переход через Альпы и одержавший победу над римлянами в сражении при Каннах  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трелка влево 4">
            <a:hlinkClick r:id="rId4" action="ppaction://hlinksldjump"/>
          </p:cNvPr>
          <p:cNvSpPr/>
          <p:nvPr/>
        </p:nvSpPr>
        <p:spPr>
          <a:xfrm>
            <a:off x="8215338" y="6215082"/>
            <a:ext cx="785818" cy="43204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0"/>
          <a:ext cx="9144000" cy="6857999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643042"/>
                <a:gridCol w="1404958"/>
                <a:gridCol w="1524000"/>
                <a:gridCol w="1524000"/>
                <a:gridCol w="1524000"/>
                <a:gridCol w="1524000"/>
              </a:tblGrid>
              <a:tr h="2050943">
                <a:tc>
                  <a:txBody>
                    <a:bodyPr/>
                    <a:lstStyle/>
                    <a:p>
                      <a:pPr algn="ctr"/>
                      <a:endParaRPr lang="ru-RU" sz="20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Первобытное </a:t>
                      </a:r>
                    </a:p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общество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20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20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  <a:hlinkClick r:id="rId3" action="ppaction://hlinksldjump"/>
                        </a:rPr>
                        <a:t>100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20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20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  <a:hlinkClick r:id="rId4" action="ppaction://hlinksldjump"/>
                        </a:rPr>
                        <a:t>200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20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20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  <a:hlinkClick r:id="rId5" action="ppaction://hlinksldjump"/>
                        </a:rPr>
                        <a:t>300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20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20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  <a:hlinkClick r:id="rId6" action="ppaction://hlinksldjump"/>
                        </a:rPr>
                        <a:t>400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20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20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  <a:hlinkClick r:id="rId7" action="ppaction://hlinksldjump"/>
                        </a:rPr>
                        <a:t>500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602352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Древний</a:t>
                      </a:r>
                      <a:r>
                        <a:rPr lang="ru-RU" sz="16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Восток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20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  <a:hlinkClick r:id="rId8" action="ppaction://hlinksldjump"/>
                        </a:rPr>
                        <a:t>100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20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  <a:hlinkClick r:id="rId9" action="ppaction://hlinksldjump"/>
                        </a:rPr>
                        <a:t>200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20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  <a:hlinkClick r:id="rId10" action="ppaction://hlinksldjump"/>
                        </a:rPr>
                        <a:t>300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20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  <a:hlinkClick r:id="rId11" action="ppaction://hlinksldjump"/>
                        </a:rPr>
                        <a:t>400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20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  <a:hlinkClick r:id="rId12" action="ppaction://hlinksldjump"/>
                        </a:rPr>
                        <a:t>500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602352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Древняя Греция</a:t>
                      </a:r>
                    </a:p>
                    <a:p>
                      <a:pPr algn="ctr"/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20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  <a:hlinkClick r:id="rId13" action="ppaction://hlinksldjump"/>
                        </a:rPr>
                        <a:t>100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20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  <a:hlinkClick r:id="rId14" action="ppaction://hlinksldjump"/>
                        </a:rPr>
                        <a:t>200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20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  <a:hlinkClick r:id="rId15" action="ppaction://hlinksldjump"/>
                        </a:rPr>
                        <a:t>300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20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  <a:hlinkClick r:id="rId16" action="ppaction://hlinksldjump"/>
                        </a:rPr>
                        <a:t>400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20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  <a:hlinkClick r:id="rId17" action="ppaction://hlinksldjump"/>
                        </a:rPr>
                        <a:t>500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602352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Древний Рим</a:t>
                      </a:r>
                    </a:p>
                    <a:p>
                      <a:pPr algn="ctr"/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20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  <a:hlinkClick r:id="rId18" action="ppaction://hlinksldjump"/>
                        </a:rPr>
                        <a:t>100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20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  <a:hlinkClick r:id="rId19" action="ppaction://hlinksldjump"/>
                        </a:rPr>
                        <a:t>200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20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  <a:hlinkClick r:id="rId20" action="ppaction://hlinksldjump"/>
                        </a:rPr>
                        <a:t>300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20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  <a:hlinkClick r:id="rId21" action="ppaction://hlinksldjump"/>
                        </a:rPr>
                        <a:t>400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20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  <a:hlinkClick r:id="rId22" action="ppaction://hlinksldjump"/>
                        </a:rPr>
                        <a:t>500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" name="svoya_igr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23"/>
          <a:stretch>
            <a:fillRect/>
          </a:stretch>
        </p:blipFill>
        <p:spPr>
          <a:xfrm>
            <a:off x="142844" y="0"/>
            <a:ext cx="304800" cy="304800"/>
          </a:xfrm>
          <a:prstGeom prst="rect">
            <a:avLst/>
          </a:prstGeom>
        </p:spPr>
      </p:pic>
      <p:pic>
        <p:nvPicPr>
          <p:cNvPr id="2" name="Picture 2" descr="C:\Documents and Settings\Наталья Игоревна\Рабочий стол\p112_1.gif"/>
          <p:cNvPicPr>
            <a:picLocks noChangeAspect="1" noChangeArrowheads="1" noCrop="1"/>
          </p:cNvPicPr>
          <p:nvPr/>
        </p:nvPicPr>
        <p:blipFill>
          <a:blip r:embed="rId24"/>
          <a:srcRect/>
          <a:stretch>
            <a:fillRect/>
          </a:stretch>
        </p:blipFill>
        <p:spPr bwMode="auto">
          <a:xfrm>
            <a:off x="285720" y="857232"/>
            <a:ext cx="1028699" cy="1143008"/>
          </a:xfrm>
          <a:prstGeom prst="rect">
            <a:avLst/>
          </a:prstGeom>
          <a:noFill/>
        </p:spPr>
      </p:pic>
      <p:pic>
        <p:nvPicPr>
          <p:cNvPr id="5" name="Picture 4" descr="C:\Documents and Settings\Наталья Игоревна\Рабочий стол\p112_6.gif"/>
          <p:cNvPicPr>
            <a:picLocks noChangeAspect="1" noChangeArrowheads="1" noCrop="1"/>
          </p:cNvPicPr>
          <p:nvPr/>
        </p:nvPicPr>
        <p:blipFill>
          <a:blip r:embed="rId25"/>
          <a:srcRect/>
          <a:stretch>
            <a:fillRect/>
          </a:stretch>
        </p:blipFill>
        <p:spPr bwMode="auto">
          <a:xfrm>
            <a:off x="428596" y="4286256"/>
            <a:ext cx="857256" cy="957258"/>
          </a:xfrm>
          <a:prstGeom prst="rect">
            <a:avLst/>
          </a:prstGeom>
          <a:noFill/>
        </p:spPr>
      </p:pic>
      <p:pic>
        <p:nvPicPr>
          <p:cNvPr id="6" name="Picture 5" descr="C:\Documents and Settings\Наталья Игоревна\Рабочий стол\p112_452.gif"/>
          <p:cNvPicPr>
            <a:picLocks noChangeAspect="1" noChangeArrowheads="1" noCrop="1"/>
          </p:cNvPicPr>
          <p:nvPr/>
        </p:nvPicPr>
        <p:blipFill>
          <a:blip r:embed="rId26"/>
          <a:srcRect/>
          <a:stretch>
            <a:fillRect/>
          </a:stretch>
        </p:blipFill>
        <p:spPr bwMode="auto">
          <a:xfrm>
            <a:off x="214283" y="5715016"/>
            <a:ext cx="1214446" cy="1142984"/>
          </a:xfrm>
          <a:prstGeom prst="rect">
            <a:avLst/>
          </a:prstGeom>
          <a:noFill/>
        </p:spPr>
      </p:pic>
      <p:pic>
        <p:nvPicPr>
          <p:cNvPr id="1026" name="Picture 2" descr="C:\Documents and Settings\Наталья Игоревна\Рабочий стол\p112_8.gif"/>
          <p:cNvPicPr>
            <a:picLocks noChangeAspect="1" noChangeArrowheads="1" noCrop="1"/>
          </p:cNvPicPr>
          <p:nvPr/>
        </p:nvPicPr>
        <p:blipFill>
          <a:blip r:embed="rId27"/>
          <a:srcRect/>
          <a:stretch>
            <a:fillRect/>
          </a:stretch>
        </p:blipFill>
        <p:spPr bwMode="auto">
          <a:xfrm>
            <a:off x="214282" y="2786058"/>
            <a:ext cx="1362075" cy="6858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5143504" y="607220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71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files.school-collection.edu.ru/dlrstore/20ef85a9-1923-4e78-ab42-dce6dbf54076/14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428604"/>
            <a:ext cx="7620000" cy="450532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000100" y="5214950"/>
            <a:ext cx="70723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массивное здание, имеющее основание в форме круга и увенчанное куполом. До конца 19 в. Это был самый большой купол в мире. Римский храм всех богов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трелка влево 3">
            <a:hlinkClick r:id="rId3" action="ppaction://hlinksldjump"/>
          </p:cNvPr>
          <p:cNvSpPr/>
          <p:nvPr/>
        </p:nvSpPr>
        <p:spPr>
          <a:xfrm>
            <a:off x="8215338" y="6215082"/>
            <a:ext cx="785818" cy="43204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4414" y="5286388"/>
            <a:ext cx="671517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Народные трибуны, внуки Сципиона Африканского. Предприняли попытку улучшить положение крестьян в Риме, предложив провести земельную реформу и освоение земель колоний.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трелка влево 4">
            <a:hlinkClick r:id="rId2" action="ppaction://hlinksldjump"/>
          </p:cNvPr>
          <p:cNvSpPr/>
          <p:nvPr/>
        </p:nvSpPr>
        <p:spPr>
          <a:xfrm>
            <a:off x="8215338" y="6215082"/>
            <a:ext cx="785818" cy="43204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2" name="Picture 2" descr="https://encrypted-tbn3.gstatic.com/images?q=tbn:ANd9GcQcdxUEAS8NyeQDPBpjNWC6azQHpkt6tjIElEVTYvVK8Udzxoah6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480" y="571480"/>
            <a:ext cx="5572164" cy="442915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files.school-collection.edu.ru/dlrstore/87d4f39c-a48d-4a5b-a9b7-5ba2c1bea149/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285729"/>
            <a:ext cx="7343775" cy="5143535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714348" y="5715016"/>
            <a:ext cx="79296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Римский город, который погиб в 79 г. от извержения вулкана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трелка влево 4">
            <a:hlinkClick r:id="rId3" action="ppaction://hlinksldjump"/>
          </p:cNvPr>
          <p:cNvSpPr/>
          <p:nvPr/>
        </p:nvSpPr>
        <p:spPr>
          <a:xfrm>
            <a:off x="8215338" y="6215082"/>
            <a:ext cx="785818" cy="43204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00034" y="0"/>
            <a:ext cx="2480166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Ответы:</a:t>
            </a:r>
          </a:p>
          <a:p>
            <a:pPr algn="ctr"/>
            <a:endParaRPr lang="ru-RU" sz="1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1472" y="928670"/>
            <a:ext cx="6643734" cy="738663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Первобытное общество </a:t>
            </a:r>
          </a:p>
          <a:p>
            <a:r>
              <a:rPr lang="ru-RU" sz="1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100 – Мезолит</a:t>
            </a:r>
          </a:p>
          <a:p>
            <a:r>
              <a:rPr lang="ru-RU" sz="1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200 – Ткацкий станок</a:t>
            </a:r>
          </a:p>
          <a:p>
            <a:r>
              <a:rPr lang="ru-RU" sz="1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300 – Рубило</a:t>
            </a:r>
          </a:p>
          <a:p>
            <a:r>
              <a:rPr lang="ru-RU" sz="1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400 –Неолитическая революция</a:t>
            </a:r>
          </a:p>
          <a:p>
            <a:r>
              <a:rPr lang="ru-RU" sz="1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500 – Стоунхендж</a:t>
            </a:r>
          </a:p>
          <a:p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Древний Восток</a:t>
            </a:r>
          </a:p>
          <a:p>
            <a:r>
              <a:rPr lang="ru-RU" sz="1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100 – Сфинкс</a:t>
            </a:r>
          </a:p>
          <a:p>
            <a:r>
              <a:rPr lang="ru-RU" sz="1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200 –Великая китайская стена</a:t>
            </a:r>
          </a:p>
          <a:p>
            <a:r>
              <a:rPr lang="ru-RU" sz="1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300 –Буддизм</a:t>
            </a:r>
          </a:p>
          <a:p>
            <a:r>
              <a:rPr lang="ru-RU" sz="1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400 –Клинопись</a:t>
            </a:r>
          </a:p>
          <a:p>
            <a:r>
              <a:rPr lang="ru-RU" sz="1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500 –Ворота богини </a:t>
            </a:r>
            <a:r>
              <a:rPr lang="ru-RU" sz="16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Иштар</a:t>
            </a:r>
            <a:endParaRPr lang="ru-RU" sz="16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Древняя Греция</a:t>
            </a:r>
          </a:p>
          <a:p>
            <a:r>
              <a:rPr lang="ru-RU" sz="1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100 – Афина</a:t>
            </a:r>
          </a:p>
          <a:p>
            <a:r>
              <a:rPr lang="ru-RU" sz="1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200 –Дискобол</a:t>
            </a:r>
          </a:p>
          <a:p>
            <a:r>
              <a:rPr lang="ru-RU" sz="1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300 –Геродот</a:t>
            </a:r>
          </a:p>
          <a:p>
            <a:r>
              <a:rPr lang="ru-RU" sz="1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400 – Борьба, бег, прыжки, метание диска и копья</a:t>
            </a:r>
          </a:p>
          <a:p>
            <a:r>
              <a:rPr lang="ru-RU" sz="1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500 – Сражение в Фермопильском ущелье</a:t>
            </a:r>
          </a:p>
          <a:p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Древний Рим </a:t>
            </a:r>
          </a:p>
          <a:p>
            <a:r>
              <a:rPr lang="ru-RU" sz="1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100 – Пантеон</a:t>
            </a:r>
          </a:p>
          <a:p>
            <a:r>
              <a:rPr lang="ru-RU" sz="1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200 –Ганнибал</a:t>
            </a:r>
          </a:p>
          <a:p>
            <a:r>
              <a:rPr lang="ru-RU" sz="1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300 –</a:t>
            </a:r>
            <a:r>
              <a:rPr lang="ru-RU" sz="16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Гракхи</a:t>
            </a:r>
            <a:endParaRPr lang="ru-RU" sz="16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400 –Помпеи</a:t>
            </a:r>
          </a:p>
          <a:p>
            <a:r>
              <a:rPr lang="ru-RU" sz="1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500 –Аппиева дорога</a:t>
            </a:r>
          </a:p>
          <a:p>
            <a:endParaRPr lang="ru-RU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0"/>
            <a:ext cx="7992888" cy="7540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Список использованных ресурсов.</a:t>
            </a:r>
          </a:p>
          <a:p>
            <a:pPr marL="342900" indent="-342900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1.Слайд 2. </a:t>
            </a:r>
            <a:r>
              <a:rPr lang="ru-RU" sz="1400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http://www.sgi72.izmeri.edusite.ru/p112aa1.html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(анимационные картинки)</a:t>
            </a:r>
          </a:p>
          <a:p>
            <a:pPr marL="342900" indent="-342900"/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http://mptron.com/data/mp3/20012011/svoya_igra.mp3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(музыка)</a:t>
            </a:r>
          </a:p>
          <a:p>
            <a:pPr marL="342900" indent="-342900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2.Слайд 3.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4"/>
              </a:rPr>
              <a:t> http://upload.wikimedia.org/wikipedia/commons/thumb/7/7c/Protobifaz-Guelmim-Es_Semara.jpg/220px-Protobifaz-Guelmim-Es_Semara.jpg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indent="-342900"/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5"/>
              </a:rPr>
              <a:t>http://upload.wikimedia.org/wikipedia/commons/thumb/a/a0/EdmonshamDSCF6957.jpg/220px-EdmonshamDSCF6957.jpg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indent="-342900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3.Слайд 4. </a:t>
            </a:r>
            <a:r>
              <a:rPr lang="ru-RU" sz="1400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http://www.sgi72.izmeri.edusite.ru/p112aa1.html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4. Слайд 5.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6"/>
              </a:rPr>
              <a:t> http://school-collection.edu.ru/catalog/res/332fe32b-8271-4ed0-a789-d0ec3ebb3bfa/view/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indent="-342900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5. Слайд 6.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7"/>
              </a:rPr>
              <a:t>http://school-collection.edu.ru/catalog/res/846d7bf6-f432-475f-a66b-75a2e918b1de/view/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6. Слайд 7. </a:t>
            </a:r>
            <a:r>
              <a:rPr lang="ru-RU" sz="1400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http://www.sgi72.izmeri.edusite.ru/p112aa1.html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7. Слайд 8.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8"/>
              </a:rPr>
              <a:t>http://school-collection.edu.ru/catalog/res/e7dbfcd6-a31d-48f7-9de2-3b89a5d76261/view/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indent="-342900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8. Слайд 9.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9"/>
              </a:rPr>
              <a:t>http://school-collection.edu.ru/catalog/res/e2f5ab31-384f-4ba3-896f-da3b5d557cdd/view/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indent="-342900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9. Слайд 10.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10"/>
              </a:rPr>
              <a:t>http://commons.wikimedia.org/wiki/File:Buddha_Bodhgaya.JPG?uselang=ru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indent="-342900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10. Слайд 11.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11"/>
              </a:rPr>
              <a:t>http://upload.wikimedia.org/wikipedia/commons/thumb/6/69/Sales_contract_Shuruppak_Louvre_AO3760.jpg/250px-Sales_contract_Shuruppak_Louvre_AO3760.jpg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indent="-342900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11. Слайд 12.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12"/>
              </a:rPr>
              <a:t>http://upload.wikimedia.org/wikipedia/commons/thumb/f/f6/Pergamonmuseum_Ishtartor_05.jpg/220px-Pergamonmuseum_Ishtartor_05.jpg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indent="-342900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12. Слайд 13.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13"/>
              </a:rPr>
              <a:t>http://upload.wikimedia.org/wikipedia/commons/thumb/7/7f/Athena-Lower_Gardens_of_Peterhof.jpg/250px-Athena-Lower_Gardens_of_Peterhof.jpg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13. Слайд 14.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14"/>
              </a:rPr>
              <a:t>http://upload.wikimedia.org/wikipedia/commons/thumb/d/d3/Herodotus_Massimo_Inv124478.jpg/200px-Herodotus_Massimo_Inv124478.jpg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indent="-342900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14. Слайд 15.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15"/>
              </a:rPr>
              <a:t>http://school-collection.edu.ru/catalog/res/0ee13d7a-3259-44bf-8b60-71c2a8d92387/view/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indent="-342900"/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16"/>
              </a:rPr>
              <a:t>http://upload.wikimedia.org/wikipedia/commons/thumb/c/c6/Startans_monument1_evlahos.jpg/300px-Startans_monument1_evlahos.jpg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indent="-342900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15. Слайд 16.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17"/>
              </a:rPr>
              <a:t>http://school-collection.edu.ru/catalog/res/89d25540-93d7-4a8a-9b10-66fab3f2dee0/view/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indent="-342900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16. Слайд 17.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18"/>
              </a:rPr>
              <a:t>http://school-collection.edu.ru/catalog/res/1f07a475-1066-4e7d-8765-a615fbf78331/view/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indent="-342900">
              <a:buAutoNum type="arabicPeriod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285728"/>
            <a:ext cx="800105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17. Слайд 18.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http://school-collection.edu.ru/catalog/res/bb202c03-8c16-4d6e-9cf7-e95df91a6293/view/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18. Слайд 19.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http://school-collection.edu.ru/catalog/res/ae607de3-991a-4b44-b7c0-080d7356d362/view/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http://upload.wikimedia.org/wikipedia/commons/thumb/d/dc/HannibalTheCarthaginian.jpg/250px-HannibalTheCarthaginian.jpg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indent="-342900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19. Слайд 20.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5"/>
              </a:rPr>
              <a:t>http://school-collection.edu.ru/catalog/res/20ef85a9-1923-4e78-ab42-dce6dbf54076/view/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indent="-342900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20. Слайд 21.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6"/>
              </a:rPr>
              <a:t>https://encrypted-tbn3.gstatic.com/images?q=tbn:ANd9GcQcdxUEAS8NyeQDPBpjNWC6azQHpkt6tjIElEVTYvVK8Udzxoah6g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indent="-342900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21. Слайд 22.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7"/>
              </a:rPr>
              <a:t>http://school-collection.edu.ru/catalog/res/87d4f39c-a48d-4a5b-a9b7-5ba2c1bea149/view/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indent="-342900"/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upload.wikimedia.org/wikipedia/commons/thumb/7/7c/Protobifaz-Guelmim-Es_Semara.jpg/220px-Protobifaz-Guelmim-Es_Semar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1000108"/>
            <a:ext cx="2095500" cy="3038476"/>
          </a:xfrm>
          <a:prstGeom prst="rect">
            <a:avLst/>
          </a:prstGeom>
          <a:noFill/>
        </p:spPr>
      </p:pic>
      <p:pic>
        <p:nvPicPr>
          <p:cNvPr id="2052" name="Picture 4" descr="http://upload.wikimedia.org/wikipedia/commons/thumb/a/a0/EdmonshamDSCF6957.jpg/220px-EdmonshamDSCF695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642918"/>
            <a:ext cx="2095500" cy="376237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428728" y="5429264"/>
            <a:ext cx="67151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Одно из древнейших каменных орудий труда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трелка влево 4">
            <a:hlinkClick r:id="rId4" action="ppaction://hlinksldjump"/>
          </p:cNvPr>
          <p:cNvSpPr/>
          <p:nvPr/>
        </p:nvSpPr>
        <p:spPr>
          <a:xfrm>
            <a:off x="8215338" y="6215082"/>
            <a:ext cx="785818" cy="43204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4414" y="1000108"/>
            <a:ext cx="6715172" cy="230832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Переход от присвоения даров природы к производству необходимых для жизни продуктов ученые называют…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8215338" y="6286520"/>
            <a:ext cx="785818" cy="43204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C:\Documents and Settings\Наталья Игоревна\Рабочий стол\p112_675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480" y="4000504"/>
            <a:ext cx="1714512" cy="185738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files.school-collection.edu.ru/dlrstore/332fe32b-8271-4ed0-a789-d0ec3ebb3bfa/2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428604"/>
            <a:ext cx="7620000" cy="554355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571604" y="6072206"/>
            <a:ext cx="714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Крупнейшее мегалитическое сооружение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лево 5">
            <a:hlinkClick r:id="rId3" action="ppaction://hlinksldjump"/>
          </p:cNvPr>
          <p:cNvSpPr/>
          <p:nvPr/>
        </p:nvSpPr>
        <p:spPr>
          <a:xfrm>
            <a:off x="8215338" y="6286520"/>
            <a:ext cx="785818" cy="43204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16632"/>
            <a:ext cx="6768752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115616" y="5949280"/>
            <a:ext cx="61926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Изобретение эпохи неолита, с помощью которого ткали первые ткани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лево 5">
            <a:hlinkClick r:id="rId3" action="ppaction://hlinksldjump"/>
          </p:cNvPr>
          <p:cNvSpPr/>
          <p:nvPr/>
        </p:nvSpPr>
        <p:spPr>
          <a:xfrm>
            <a:off x="8215338" y="6425952"/>
            <a:ext cx="785818" cy="43204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976" y="1928802"/>
            <a:ext cx="6840760" cy="175432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Первобытный период ученые разделяют на палеолит, ?, неолит 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8215338" y="6286520"/>
            <a:ext cx="785818" cy="43204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 descr="C:\Documents and Settings\Наталья Игоревна\Рабочий стол\p112_9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43636" y="4286256"/>
            <a:ext cx="1857388" cy="1857388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404664"/>
            <a:ext cx="6467872" cy="5373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331640" y="6021288"/>
            <a:ext cx="6526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Гигантская фигура с телом льва и головой человека в уборе фараона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лево 5">
            <a:hlinkClick r:id="rId3" action="ppaction://hlinksldjump"/>
          </p:cNvPr>
          <p:cNvSpPr/>
          <p:nvPr/>
        </p:nvSpPr>
        <p:spPr>
          <a:xfrm>
            <a:off x="8215338" y="6215082"/>
            <a:ext cx="785818" cy="43204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8496300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857224" y="5257562"/>
            <a:ext cx="691276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Для строительства этого заградительного сооружения согнали сотни тысяч рабов, военнопленных, крестьян. День и ночь они трудились под плетьми надсмотрщиков, утрамбовывая землю, укладывая огромные камни, кирпичи. Множество людей погибло при строительстве. … протянулась более чем на 5 тыс.км. Местами её высота достигала 10 м. Ширина позволяла разъехаться двум конным повозкам.</a:t>
            </a:r>
            <a:endParaRPr lang="ru-RU" sz="1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лево 6">
            <a:hlinkClick r:id="rId3" action="ppaction://hlinksldjump"/>
          </p:cNvPr>
          <p:cNvSpPr/>
          <p:nvPr/>
        </p:nvSpPr>
        <p:spPr>
          <a:xfrm>
            <a:off x="8215338" y="6286520"/>
            <a:ext cx="785818" cy="43204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330</TotalTime>
  <Words>709</Words>
  <Application>Microsoft Office PowerPoint</Application>
  <PresentationFormat>Экран (4:3)</PresentationFormat>
  <Paragraphs>155</Paragraphs>
  <Slides>25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Company>Гимназия92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Селена</dc:creator>
  <cp:lastModifiedBy>Селена</cp:lastModifiedBy>
  <cp:revision>60</cp:revision>
  <dcterms:created xsi:type="dcterms:W3CDTF">2013-03-11T12:17:35Z</dcterms:created>
  <dcterms:modified xsi:type="dcterms:W3CDTF">2013-04-15T12:02:27Z</dcterms:modified>
</cp:coreProperties>
</file>